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541" r:id="rId16"/>
    <p:sldId id="284" r:id="rId17"/>
    <p:sldId id="300" r:id="rId18"/>
    <p:sldId id="2542" r:id="rId19"/>
    <p:sldId id="285" r:id="rId20"/>
    <p:sldId id="286" r:id="rId21"/>
    <p:sldId id="287" r:id="rId22"/>
    <p:sldId id="296" r:id="rId23"/>
    <p:sldId id="295" r:id="rId24"/>
    <p:sldId id="291" r:id="rId25"/>
    <p:sldId id="292" r:id="rId26"/>
    <p:sldId id="298" r:id="rId27"/>
    <p:sldId id="299" r:id="rId28"/>
    <p:sldId id="301" r:id="rId29"/>
    <p:sldId id="306" r:id="rId30"/>
    <p:sldId id="307" r:id="rId31"/>
    <p:sldId id="308" r:id="rId32"/>
    <p:sldId id="2533" r:id="rId33"/>
    <p:sldId id="2525" r:id="rId34"/>
    <p:sldId id="2526" r:id="rId35"/>
    <p:sldId id="2534" r:id="rId36"/>
    <p:sldId id="297" r:id="rId37"/>
    <p:sldId id="2520" r:id="rId38"/>
    <p:sldId id="2518" r:id="rId39"/>
    <p:sldId id="2083" r:id="rId40"/>
    <p:sldId id="2517" r:id="rId41"/>
    <p:sldId id="768" r:id="rId42"/>
    <p:sldId id="258" r:id="rId43"/>
    <p:sldId id="2537" r:id="rId44"/>
    <p:sldId id="260" r:id="rId45"/>
    <p:sldId id="263" r:id="rId46"/>
    <p:sldId id="304" r:id="rId47"/>
    <p:sldId id="2524" r:id="rId48"/>
    <p:sldId id="2521" r:id="rId49"/>
    <p:sldId id="2094" r:id="rId50"/>
    <p:sldId id="2522" r:id="rId51"/>
    <p:sldId id="2535" r:id="rId52"/>
    <p:sldId id="2519" r:id="rId53"/>
    <p:sldId id="2523" r:id="rId54"/>
    <p:sldId id="2529" r:id="rId55"/>
    <p:sldId id="2527" r:id="rId56"/>
    <p:sldId id="2538" r:id="rId57"/>
    <p:sldId id="2540" r:id="rId58"/>
    <p:sldId id="2539" r:id="rId59"/>
    <p:sldId id="2530" r:id="rId60"/>
    <p:sldId id="253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68" autoAdjust="0"/>
  </p:normalViewPr>
  <p:slideViewPr>
    <p:cSldViewPr>
      <p:cViewPr varScale="1">
        <p:scale>
          <a:sx n="70" d="100"/>
          <a:sy n="70" d="100"/>
        </p:scale>
        <p:origin x="1810" y="62"/>
      </p:cViewPr>
      <p:guideLst>
        <p:guide orient="horz" pos="2160"/>
        <p:guide pos="2880"/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6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0&amp;0&amp;0</a:t>
            </a:r>
          </a:p>
          <a:p>
            <a:r>
              <a:rPr lang="en-US" dirty="0"/>
              <a:t>\\ 0&amp;f &amp;0&amp;0</a:t>
            </a:r>
          </a:p>
          <a:p>
            <a:r>
              <a:rPr lang="en-US" dirty="0"/>
              <a:t>\\0&amp;0&amp;1&amp;0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9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6138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8.gif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45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130.png"/><Relationship Id="rId4" Type="http://schemas.openxmlformats.org/officeDocument/2006/relationships/image" Target="../media/image40.png"/><Relationship Id="rId9" Type="http://schemas.openxmlformats.org/officeDocument/2006/relationships/image" Target="../media/image47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45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8.gif"/><Relationship Id="rId4" Type="http://schemas.openxmlformats.org/officeDocument/2006/relationships/image" Target="../media/image40.png"/><Relationship Id="rId9" Type="http://schemas.openxmlformats.org/officeDocument/2006/relationships/image" Target="../media/image47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TTXY1Se0e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:a16="http://schemas.microsoft.com/office/drawing/2014/main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:a16="http://schemas.microsoft.com/office/drawing/2014/main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:a16="http://schemas.microsoft.com/office/drawing/2014/main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:a16="http://schemas.microsoft.com/office/drawing/2014/main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59F3-B33F-4CF7-A8B9-4AC36942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rotation matrix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then this is a roto-reflection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orthogonal matrix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/>
                  <a:t> a square matrix whose </a:t>
                </a:r>
                <a:r>
                  <a:rPr lang="en-US" b="1" dirty="0"/>
                  <a:t>columns and rows are orthogonal unit vectors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37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Need to do like this for 2X2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8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transformation are Transformation that meets additively and scalar multiplication conditions: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Translation is </a:t>
                </a:r>
                <a:r>
                  <a:rPr lang="en-US" b="1" dirty="0"/>
                  <a:t>not</a:t>
                </a:r>
                <a:r>
                  <a:rPr lang="en-US" dirty="0"/>
                  <a:t> a linear transformation since it doesn’t meet the scalar multiplication condition.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Properties of linear transformations: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Origin maps to origin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Lines map to lines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Parallel lines remain parallel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Ratios are preserved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1" t="-959" r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DOFs do we have here?</a:t>
            </a:r>
          </a:p>
          <a:p>
            <a:pPr lvl="1"/>
            <a:r>
              <a:rPr lang="en-US" dirty="0"/>
              <a:t>8, since it is true up to scale (homogenous coordinates)</a:t>
            </a:r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</a:t>
            </a:r>
            <a:r>
              <a:rPr lang="en-US"/>
              <a:t>regular image of </a:t>
            </a:r>
            <a:r>
              <a:rPr lang="en-US" dirty="0"/>
              <a:t>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:a16="http://schemas.microsoft.com/office/drawing/2014/main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2666460" y="3738457"/>
            <a:ext cx="4564743" cy="1787156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005387" y="2209800"/>
            <a:ext cx="7133226" cy="3845217"/>
            <a:chOff x="1790606" y="1500385"/>
            <a:chExt cx="8773861" cy="3547209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 flipV="1">
              <a:off x="3494729" y="3796768"/>
              <a:ext cx="1651822" cy="35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1" y="3434011"/>
              <a:ext cx="1849131" cy="35843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:a16="http://schemas.microsoft.com/office/drawing/2014/main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553" y="4793599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290726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4270329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76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begin%7Bbmatrix%7Df%20%26%200%260%260%20%5C%5C%200%26f%20%260%260%20%5C%5C0%260%261%260%20%5Cend%7Bbmatrix%7D%20%5Cbegin%7Bbmatrix%7Dx%20%5C%5C%20y%20%5C%5Cz%20%5C%5C1%20%5Cend%7Bbmatrix%7D%20%3D%20%5Cbegin%7Bbmatrix%7Dfx%20%5C%5C%20fy%20%5C%5Cz%20%5Cend%7Bbmatrix%7D%20%5Cmapsto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447800"/>
            <a:ext cx="7153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camera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https://www.youtube.com/watch?v=_TTXY1Se0eg</a:t>
            </a:r>
            <a:r>
              <a:rPr lang="en-US" dirty="0"/>
              <a:t>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</a:t>
            </a:r>
            <a:r>
              <a:rPr lang="en-US"/>
              <a:t>and then rotation</a:t>
            </a:r>
            <a:r>
              <a:rPr lang="en-US" dirty="0"/>
              <a:t>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:a16="http://schemas.microsoft.com/office/drawing/2014/main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9" y="2810303"/>
            <a:ext cx="8398681" cy="40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344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different kind of camera model that can be used is </a:t>
            </a:r>
            <a:r>
              <a:rPr lang="en-US" b="1" dirty="0"/>
              <a:t>orthographic projection </a:t>
            </a:r>
            <a:r>
              <a:rPr lang="en-US" dirty="0"/>
              <a:t>or </a:t>
            </a:r>
            <a:r>
              <a:rPr lang="en-US" b="1" dirty="0"/>
              <a:t>orthographic camera</a:t>
            </a:r>
            <a:r>
              <a:rPr lang="en-US" dirty="0"/>
              <a:t>.</a:t>
            </a:r>
          </a:p>
          <a:p>
            <a:r>
              <a:rPr lang="en-US" dirty="0"/>
              <a:t>This kind of projection is invariant to the distance from the camera, and only depends on the object’s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:a16="http://schemas.microsoft.com/office/drawing/2014/main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:a16="http://schemas.microsoft.com/office/drawing/2014/main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:a16="http://schemas.microsoft.com/office/drawing/2014/main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:a16="http://schemas.microsoft.com/office/drawing/2014/main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plane 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 rotWithShape="1">
                <a:blip r:embed="rId5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64" y="1752599"/>
            <a:ext cx="4867436" cy="51236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124164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way to transform a regular perspective image to an orthographic view is simply taking the picture from a distance with zoom (large focal length).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146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984AA-34C9-45DB-A255-90F0B219D4E9}"/>
              </a:ext>
            </a:extLst>
          </p:cNvPr>
          <p:cNvCxnSpPr>
            <a:cxnSpLocks/>
          </p:cNvCxnSpPr>
          <p:nvPr/>
        </p:nvCxnSpPr>
        <p:spPr>
          <a:xfrm>
            <a:off x="7068300" y="1801368"/>
            <a:ext cx="0" cy="44394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FB6F4B-498F-4CF5-B5E3-5C2E45DBE28E}"/>
              </a:ext>
            </a:extLst>
          </p:cNvPr>
          <p:cNvCxnSpPr>
            <a:cxnSpLocks/>
          </p:cNvCxnSpPr>
          <p:nvPr/>
        </p:nvCxnSpPr>
        <p:spPr>
          <a:xfrm>
            <a:off x="2256282" y="3628677"/>
            <a:ext cx="481201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9C3C6C-AFB0-4327-9232-C4F961D2E688}"/>
              </a:ext>
            </a:extLst>
          </p:cNvPr>
          <p:cNvCxnSpPr>
            <a:cxnSpLocks/>
          </p:cNvCxnSpPr>
          <p:nvPr/>
        </p:nvCxnSpPr>
        <p:spPr>
          <a:xfrm>
            <a:off x="2258498" y="5483232"/>
            <a:ext cx="2268185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B83499-2275-4BA2-8D3B-0796947CEF24}"/>
              </a:ext>
            </a:extLst>
          </p:cNvPr>
          <p:cNvCxnSpPr>
            <a:cxnSpLocks/>
          </p:cNvCxnSpPr>
          <p:nvPr/>
        </p:nvCxnSpPr>
        <p:spPr>
          <a:xfrm>
            <a:off x="2256282" y="1801368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id="{CAB542D6-E787-4256-B0A2-33AE3BF37413}"/>
              </a:ext>
            </a:extLst>
          </p:cNvPr>
          <p:cNvSpPr txBox="1"/>
          <p:nvPr/>
        </p:nvSpPr>
        <p:spPr>
          <a:xfrm>
            <a:off x="2256283" y="5502839"/>
            <a:ext cx="22704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634706-24EC-422C-8F6F-E1471422C5A1}"/>
              </a:ext>
            </a:extLst>
          </p:cNvPr>
          <p:cNvCxnSpPr>
            <a:cxnSpLocks/>
          </p:cNvCxnSpPr>
          <p:nvPr/>
        </p:nvCxnSpPr>
        <p:spPr>
          <a:xfrm>
            <a:off x="4667138" y="5477499"/>
            <a:ext cx="114528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ut a photosensor in front of object">
            <a:extLst>
              <a:ext uri="{FF2B5EF4-FFF2-40B4-BE49-F238E27FC236}">
                <a16:creationId xmlns:a16="http://schemas.microsoft.com/office/drawing/2014/main" id="{5FF5B5DA-E227-4472-9654-194D1FC928E4}"/>
              </a:ext>
            </a:extLst>
          </p:cNvPr>
          <p:cNvSpPr txBox="1"/>
          <p:nvPr/>
        </p:nvSpPr>
        <p:spPr>
          <a:xfrm>
            <a:off x="4519107" y="5502839"/>
            <a:ext cx="165309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D68BC-51B8-46AE-83F8-D12455C79A5D}"/>
              </a:ext>
            </a:extLst>
          </p:cNvPr>
          <p:cNvGrpSpPr/>
          <p:nvPr/>
        </p:nvGrpSpPr>
        <p:grpSpPr>
          <a:xfrm>
            <a:off x="2206363" y="2151376"/>
            <a:ext cx="4908592" cy="2957155"/>
            <a:chOff x="2941817" y="2151376"/>
            <a:chExt cx="6544789" cy="29571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E435CF-A2DF-4D1A-A967-44D67A0C2BDA}"/>
                </a:ext>
              </a:extLst>
            </p:cNvPr>
            <p:cNvGrpSpPr/>
            <p:nvPr/>
          </p:nvGrpSpPr>
          <p:grpSpPr>
            <a:xfrm>
              <a:off x="2941817" y="2151376"/>
              <a:ext cx="6544789" cy="2956315"/>
              <a:chOff x="2941817" y="2090416"/>
              <a:chExt cx="6544789" cy="295631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D228BAB-25B9-4F88-A681-7EF51C32B29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3012416" y="5001839"/>
                <a:ext cx="3127565" cy="12942"/>
              </a:xfrm>
              <a:prstGeom prst="line">
                <a:avLst/>
              </a:prstGeom>
              <a:ln w="3810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690E46A-1ECD-42BD-9C99-95B2D0AE45D3}"/>
                  </a:ext>
                </a:extLst>
              </p:cNvPr>
              <p:cNvSpPr/>
              <p:nvPr/>
            </p:nvSpPr>
            <p:spPr>
              <a:xfrm flipH="1">
                <a:off x="6129011" y="2160199"/>
                <a:ext cx="3275266" cy="59118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BA1E6FA1-B438-49D5-8986-12D5080324C0}"/>
                  </a:ext>
                </a:extLst>
              </p:cNvPr>
              <p:cNvSpPr/>
              <p:nvPr/>
            </p:nvSpPr>
            <p:spPr>
              <a:xfrm flipH="1">
                <a:off x="6134070" y="2151764"/>
                <a:ext cx="3270206" cy="195210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7AF51CFA-E5AD-4D40-9514-008E5481BC1B}"/>
                  </a:ext>
                </a:extLst>
              </p:cNvPr>
              <p:cNvSpPr/>
              <p:nvPr/>
            </p:nvSpPr>
            <p:spPr>
              <a:xfrm flipH="1">
                <a:off x="6128537" y="2168635"/>
                <a:ext cx="3275742" cy="236064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32F0E630-2B7C-44CF-B175-A4628FACF439}"/>
                  </a:ext>
                </a:extLst>
              </p:cNvPr>
              <p:cNvSpPr/>
              <p:nvPr/>
            </p:nvSpPr>
            <p:spPr>
              <a:xfrm flipH="1">
                <a:off x="6139981" y="2168635"/>
                <a:ext cx="3264298" cy="284614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FB94E0CC-5703-4639-905E-E9CAE767C0AA}"/>
                  </a:ext>
                </a:extLst>
              </p:cNvPr>
              <p:cNvSpPr/>
              <p:nvPr/>
            </p:nvSpPr>
            <p:spPr>
              <a:xfrm flipV="1">
                <a:off x="3000203" y="4536084"/>
                <a:ext cx="3128809" cy="45684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A8AB293-4F45-4184-A323-4237143401B8}"/>
                  </a:ext>
                </a:extLst>
              </p:cNvPr>
              <p:cNvSpPr/>
              <p:nvPr/>
            </p:nvSpPr>
            <p:spPr>
              <a:xfrm flipV="1">
                <a:off x="3017482" y="4103871"/>
                <a:ext cx="3107278" cy="8694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0642758E-439E-4CBA-B764-14186D62B871}"/>
                  </a:ext>
                </a:extLst>
              </p:cNvPr>
              <p:cNvSpPr/>
              <p:nvPr/>
            </p:nvSpPr>
            <p:spPr>
              <a:xfrm flipV="1">
                <a:off x="3017480" y="2166760"/>
                <a:ext cx="6410337" cy="28065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98D9AAB9-4C8B-4B95-BA85-145781008ECC}"/>
                  </a:ext>
                </a:extLst>
              </p:cNvPr>
              <p:cNvSpPr/>
              <p:nvPr/>
            </p:nvSpPr>
            <p:spPr>
              <a:xfrm flipV="1">
                <a:off x="3017480" y="3199626"/>
                <a:ext cx="3112190" cy="178816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02CEE6CF-1F16-4D23-994A-440E5F5A0F94}"/>
                  </a:ext>
                </a:extLst>
              </p:cNvPr>
              <p:cNvSpPr/>
              <p:nvPr/>
            </p:nvSpPr>
            <p:spPr>
              <a:xfrm flipV="1">
                <a:off x="3017479" y="2751388"/>
                <a:ext cx="3112191" cy="221952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A4E8FBD3-CC4A-4804-9E0D-8C9266497F7F}"/>
                  </a:ext>
                </a:extLst>
              </p:cNvPr>
              <p:cNvSpPr/>
              <p:nvPr/>
            </p:nvSpPr>
            <p:spPr>
              <a:xfrm flipV="1">
                <a:off x="3017480" y="2131262"/>
                <a:ext cx="3117147" cy="283965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AA9DB41-9136-45B9-9ED6-1342C1F5FB62}"/>
                  </a:ext>
                </a:extLst>
              </p:cNvPr>
              <p:cNvSpPr/>
              <p:nvPr/>
            </p:nvSpPr>
            <p:spPr>
              <a:xfrm>
                <a:off x="2941817" y="490957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9EF814E-B307-4A9E-85C7-310424345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404" y="2134312"/>
                <a:ext cx="3274046" cy="13548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89C24017-2EEA-4EDF-89DE-99A7AE655BA6}"/>
                  </a:ext>
                </a:extLst>
              </p:cNvPr>
              <p:cNvSpPr/>
              <p:nvPr/>
            </p:nvSpPr>
            <p:spPr>
              <a:xfrm flipH="1">
                <a:off x="6119860" y="2166228"/>
                <a:ext cx="3284417" cy="103704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BB3C4A8-6E04-4D9B-8A19-84A5602493A8}"/>
                  </a:ext>
                </a:extLst>
              </p:cNvPr>
              <p:cNvSpPr/>
              <p:nvPr/>
            </p:nvSpPr>
            <p:spPr>
              <a:xfrm>
                <a:off x="9349446" y="209041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65734F-1ACA-4985-9E3A-A955E5C135EF}"/>
                </a:ext>
              </a:extLst>
            </p:cNvPr>
            <p:cNvGrpSpPr/>
            <p:nvPr/>
          </p:nvGrpSpPr>
          <p:grpSpPr>
            <a:xfrm>
              <a:off x="2941817" y="2152216"/>
              <a:ext cx="6544789" cy="2956315"/>
              <a:chOff x="2941817" y="2106496"/>
              <a:chExt cx="6544789" cy="29563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130E5CC-A19D-412D-B081-5176EA5E33D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012416" y="2138446"/>
                <a:ext cx="3127565" cy="1294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432DBE8C-3C2C-4E6D-A5C5-5E5409418EEC}"/>
                  </a:ext>
                </a:extLst>
              </p:cNvPr>
              <p:cNvSpPr/>
              <p:nvPr/>
            </p:nvSpPr>
            <p:spPr>
              <a:xfrm flipH="1" flipV="1">
                <a:off x="6129011" y="4401841"/>
                <a:ext cx="3275266" cy="591187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FB67A615-C652-42BC-9D55-85314E66C632}"/>
                  </a:ext>
                </a:extLst>
              </p:cNvPr>
              <p:cNvSpPr/>
              <p:nvPr/>
            </p:nvSpPr>
            <p:spPr>
              <a:xfrm flipH="1" flipV="1">
                <a:off x="6134070" y="3049357"/>
                <a:ext cx="3270206" cy="195210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E3181644-9ED6-4957-A82C-F76CE5FE59D1}"/>
                  </a:ext>
                </a:extLst>
              </p:cNvPr>
              <p:cNvSpPr/>
              <p:nvPr/>
            </p:nvSpPr>
            <p:spPr>
              <a:xfrm flipH="1" flipV="1">
                <a:off x="6128537" y="2623951"/>
                <a:ext cx="3275742" cy="236064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8953F4D1-7811-4044-8758-7832AB384C37}"/>
                  </a:ext>
                </a:extLst>
              </p:cNvPr>
              <p:cNvSpPr/>
              <p:nvPr/>
            </p:nvSpPr>
            <p:spPr>
              <a:xfrm flipH="1" flipV="1">
                <a:off x="6139981" y="2138446"/>
                <a:ext cx="3264298" cy="2846146"/>
              </a:xfrm>
              <a:prstGeom prst="line">
                <a:avLst/>
              </a:prstGeom>
              <a:ln w="38100">
                <a:solidFill>
                  <a:srgbClr val="008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53FF5A0E-4161-4EE6-A80E-0CDAA6ECCDCF}"/>
                  </a:ext>
                </a:extLst>
              </p:cNvPr>
              <p:cNvSpPr/>
              <p:nvPr/>
            </p:nvSpPr>
            <p:spPr>
              <a:xfrm>
                <a:off x="3000203" y="2160300"/>
                <a:ext cx="3128809" cy="45684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99CFFDB9-6A99-4FD4-866E-167C3F93C6AD}"/>
                  </a:ext>
                </a:extLst>
              </p:cNvPr>
              <p:cNvSpPr/>
              <p:nvPr/>
            </p:nvSpPr>
            <p:spPr>
              <a:xfrm>
                <a:off x="3017482" y="2179903"/>
                <a:ext cx="3107278" cy="86945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E38AD748-A0F5-441F-B7F6-47D4B7925DDB}"/>
                  </a:ext>
                </a:extLst>
              </p:cNvPr>
              <p:cNvSpPr/>
              <p:nvPr/>
            </p:nvSpPr>
            <p:spPr>
              <a:xfrm>
                <a:off x="3017480" y="2179906"/>
                <a:ext cx="6410337" cy="280656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A1346319-94DE-4610-ABB0-871931C82676}"/>
                  </a:ext>
                </a:extLst>
              </p:cNvPr>
              <p:cNvSpPr/>
              <p:nvPr/>
            </p:nvSpPr>
            <p:spPr>
              <a:xfrm>
                <a:off x="3017480" y="2165437"/>
                <a:ext cx="3112190" cy="178816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D026B73F-D148-4595-A351-12FF847B439B}"/>
                  </a:ext>
                </a:extLst>
              </p:cNvPr>
              <p:cNvSpPr/>
              <p:nvPr/>
            </p:nvSpPr>
            <p:spPr>
              <a:xfrm>
                <a:off x="3017479" y="2182310"/>
                <a:ext cx="3112191" cy="2219529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C8A53A48-A66E-48E5-81E9-994EEA0786BF}"/>
                  </a:ext>
                </a:extLst>
              </p:cNvPr>
              <p:cNvSpPr/>
              <p:nvPr/>
            </p:nvSpPr>
            <p:spPr>
              <a:xfrm>
                <a:off x="3017480" y="2182309"/>
                <a:ext cx="3117147" cy="283965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EF274AA-EEBA-4BD3-9AA8-3BE0D2237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404" y="5005367"/>
                <a:ext cx="3274046" cy="13548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6D3A8765-3980-4F02-B298-7F2B1E214DD5}"/>
                  </a:ext>
                </a:extLst>
              </p:cNvPr>
              <p:cNvSpPr/>
              <p:nvPr/>
            </p:nvSpPr>
            <p:spPr>
              <a:xfrm flipH="1" flipV="1">
                <a:off x="6119860" y="3949955"/>
                <a:ext cx="3284417" cy="103704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4F35BD-ED69-4B03-8689-EE4CE5FB96F7}"/>
                  </a:ext>
                </a:extLst>
              </p:cNvPr>
              <p:cNvSpPr/>
              <p:nvPr/>
            </p:nvSpPr>
            <p:spPr>
              <a:xfrm flipV="1">
                <a:off x="2941817" y="210649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F380743-5BD2-44BF-A4F6-FA60925DE5A8}"/>
                  </a:ext>
                </a:extLst>
              </p:cNvPr>
              <p:cNvSpPr/>
              <p:nvPr/>
            </p:nvSpPr>
            <p:spPr>
              <a:xfrm flipV="1">
                <a:off x="9349446" y="492565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078382-784D-42B6-9D5A-3F286EDEB199}"/>
              </a:ext>
            </a:extLst>
          </p:cNvPr>
          <p:cNvGrpSpPr/>
          <p:nvPr/>
        </p:nvGrpSpPr>
        <p:grpSpPr>
          <a:xfrm>
            <a:off x="4451154" y="1796433"/>
            <a:ext cx="289652" cy="3657600"/>
            <a:chOff x="5934872" y="1796433"/>
            <a:chExt cx="386202" cy="3657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295E6E5-0615-414A-BB38-03F2C08C7CA5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77A205-B4C7-4279-8ED2-399A2FC56487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E2D598C-9128-4998-93B8-FF8C9BD5B276}"/>
              </a:ext>
            </a:extLst>
          </p:cNvPr>
          <p:cNvSpPr/>
          <p:nvPr/>
        </p:nvSpPr>
        <p:spPr>
          <a:xfrm>
            <a:off x="5810603" y="1801367"/>
            <a:ext cx="68580" cy="173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4D68E5-2B24-41DE-816F-6B87BD66FF6B}"/>
              </a:ext>
            </a:extLst>
          </p:cNvPr>
          <p:cNvSpPr/>
          <p:nvPr/>
        </p:nvSpPr>
        <p:spPr>
          <a:xfrm>
            <a:off x="5813900" y="3717912"/>
            <a:ext cx="68580" cy="1735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68D8EC-C5F6-442C-8D1E-C04B1A505D3D}"/>
              </a:ext>
            </a:extLst>
          </p:cNvPr>
          <p:cNvCxnSpPr>
            <a:cxnSpLocks/>
          </p:cNvCxnSpPr>
          <p:nvPr/>
        </p:nvCxnSpPr>
        <p:spPr>
          <a:xfrm>
            <a:off x="4667139" y="6175999"/>
            <a:ext cx="2354348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id="{4AED4CD9-80C0-4D7A-A473-AFDFA40B0A3D}"/>
              </a:ext>
            </a:extLst>
          </p:cNvPr>
          <p:cNvSpPr txBox="1"/>
          <p:nvPr/>
        </p:nvSpPr>
        <p:spPr>
          <a:xfrm>
            <a:off x="4667093" y="6180790"/>
            <a:ext cx="2345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Put a photosensor in front of object">
            <a:extLst>
              <a:ext uri="{FF2B5EF4-FFF2-40B4-BE49-F238E27FC236}">
                <a16:creationId xmlns:a16="http://schemas.microsoft.com/office/drawing/2014/main" id="{A701906A-FE25-4764-8512-9438B43E9680}"/>
              </a:ext>
            </a:extLst>
          </p:cNvPr>
          <p:cNvSpPr txBox="1"/>
          <p:nvPr/>
        </p:nvSpPr>
        <p:spPr>
          <a:xfrm>
            <a:off x="219075" y="2301391"/>
            <a:ext cx="1820349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Place a pinhole at focal length, so that only rays parallel to primary ray pass through.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id="{321858D3-769E-4CEB-818F-ADB2C66C7270}"/>
                  </a:ext>
                </a:extLst>
              </p:cNvPr>
              <p:cNvSpPr txBox="1"/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set the sensor distance as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 order to achieve unit magnification.</a:t>
                </a:r>
              </a:p>
            </p:txBody>
          </p:sp>
        </mc:Choice>
        <mc:Fallback xmlns="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blipFill rotWithShape="1">
                <a:blip r:embed="rId2"/>
                <a:stretch>
                  <a:fillRect l="-8562" t="-1408" r="-6164" b="-4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953000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orthographic camera: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AEAEA1-126B-4758-8FB3-3B3252A0EEF3}"/>
              </a:ext>
            </a:extLst>
          </p:cNvPr>
          <p:cNvGrpSpPr/>
          <p:nvPr/>
        </p:nvGrpSpPr>
        <p:grpSpPr>
          <a:xfrm>
            <a:off x="199824" y="1257301"/>
            <a:ext cx="8744352" cy="5457047"/>
            <a:chOff x="961041" y="1701800"/>
            <a:chExt cx="10416967" cy="4875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FF0913-6FD4-48EF-ADB8-FAF690B0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4"/>
            <a:stretch/>
          </p:blipFill>
          <p:spPr>
            <a:xfrm>
              <a:off x="6322534" y="1701800"/>
              <a:ext cx="5055474" cy="4457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F9A387-90B9-43B0-98D3-88DBF23A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0345" r="9762" b="16667"/>
            <a:stretch/>
          </p:blipFill>
          <p:spPr>
            <a:xfrm>
              <a:off x="961042" y="1701800"/>
              <a:ext cx="5054901" cy="4457700"/>
            </a:xfrm>
            <a:prstGeom prst="rect">
              <a:avLst/>
            </a:prstGeom>
          </p:spPr>
        </p:pic>
        <p:sp>
          <p:nvSpPr>
            <p:cNvPr id="5" name="Put a photosensor in front of object">
              <a:extLst>
                <a:ext uri="{FF2B5EF4-FFF2-40B4-BE49-F238E27FC236}">
                  <a16:creationId xmlns:a16="http://schemas.microsoft.com/office/drawing/2014/main" id="{12B7D6F3-DA14-4775-B21E-2CA26D8AFCF3}"/>
                </a:ext>
              </a:extLst>
            </p:cNvPr>
            <p:cNvSpPr txBox="1"/>
            <p:nvPr/>
          </p:nvSpPr>
          <p:spPr>
            <a:xfrm>
              <a:off x="961041" y="6183017"/>
              <a:ext cx="5054902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" name="Put a photosensor in front of object">
              <a:extLst>
                <a:ext uri="{FF2B5EF4-FFF2-40B4-BE49-F238E27FC236}">
                  <a16:creationId xmlns:a16="http://schemas.microsoft.com/office/drawing/2014/main" id="{4C0D4BE5-8916-4F22-A32A-BD7A900EFFBA}"/>
                </a:ext>
              </a:extLst>
            </p:cNvPr>
            <p:cNvSpPr txBox="1"/>
            <p:nvPr/>
          </p:nvSpPr>
          <p:spPr>
            <a:xfrm>
              <a:off x="6322534" y="6183017"/>
              <a:ext cx="5055474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weak 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perspective camera</a:t>
            </a:r>
          </a:p>
        </p:txBody>
      </p:sp>
    </p:spTree>
    <p:extLst>
      <p:ext uri="{BB962C8B-B14F-4D97-AF65-F5344CB8AC3E}">
        <p14:creationId xmlns:p14="http://schemas.microsoft.com/office/powerpoint/2010/main" val="865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:a16="http://schemas.microsoft.com/office/drawing/2014/main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3158</Words>
  <Application>Microsoft Office PowerPoint</Application>
  <PresentationFormat>On-screen Show (4:3)</PresentationFormat>
  <Paragraphs>868</Paragraphs>
  <Slides>60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Gill Sans</vt:lpstr>
      <vt:lpstr>Helvetica</vt:lpstr>
      <vt:lpstr>class_layout</vt:lpstr>
      <vt:lpstr>Geometric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Important rotation matrix features</vt:lpstr>
      <vt:lpstr>Concatenation</vt:lpstr>
      <vt:lpstr>Concatenation</vt:lpstr>
      <vt:lpstr>Affine transformation: example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Weak perspective camera</vt:lpstr>
      <vt:lpstr>Weak perspective camera</vt:lpstr>
      <vt:lpstr>Weak perspective camera</vt:lpstr>
      <vt:lpstr>Orthographic projection</vt:lpstr>
      <vt:lpstr>Orthographic projection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transformation</dc:title>
  <dc:creator>Jonathan Chechik</dc:creator>
  <cp:lastModifiedBy> </cp:lastModifiedBy>
  <cp:revision>85</cp:revision>
  <dcterms:created xsi:type="dcterms:W3CDTF">2006-08-16T00:00:00Z</dcterms:created>
  <dcterms:modified xsi:type="dcterms:W3CDTF">2020-03-27T23:02:42Z</dcterms:modified>
</cp:coreProperties>
</file>